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20"/>
  </p:notesMasterIdLst>
  <p:sldIdLst>
    <p:sldId id="256" r:id="rId2"/>
    <p:sldId id="275" r:id="rId3"/>
    <p:sldId id="257" r:id="rId4"/>
    <p:sldId id="267" r:id="rId5"/>
    <p:sldId id="258" r:id="rId6"/>
    <p:sldId id="259" r:id="rId7"/>
    <p:sldId id="274" r:id="rId8"/>
    <p:sldId id="261" r:id="rId9"/>
    <p:sldId id="268" r:id="rId10"/>
    <p:sldId id="260" r:id="rId11"/>
    <p:sldId id="269" r:id="rId12"/>
    <p:sldId id="277" r:id="rId13"/>
    <p:sldId id="276" r:id="rId14"/>
    <p:sldId id="278" r:id="rId15"/>
    <p:sldId id="270" r:id="rId16"/>
    <p:sldId id="272" r:id="rId17"/>
    <p:sldId id="279" r:id="rId18"/>
    <p:sldId id="263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FCFF92A-C81B-4066-9749-450664797D5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9594CD-94F4-4F80-905E-B1D60DE7FAAC}" type="slidenum">
              <a:rPr lang="en-US"/>
              <a:pPr/>
              <a:t>1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Lee Ann</a:t>
            </a:r>
          </a:p>
          <a:p>
            <a:r>
              <a:rPr lang="en-US" dirty="0"/>
              <a:t>Intro—2 stories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AB13341-6986-4E43-B1F6-33EB931A0D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BCC8B-3C1A-4CA5-B39B-FB8C1EAEAB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04B5773-D983-48FA-B38A-A49D1BF5CB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648072E-7127-43F6-A058-C023B4C404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883116-83BF-4CBB-91A7-F768ACAB07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2071-9BF7-4F2C-BEB4-60A3CB3434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70B5F69-8D9F-4FF3-A6BA-0A371FC8A0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F4DB013-728D-4B65-BD86-656156D480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73C5986-B9D7-46AE-9149-C45627294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D7E5A0C-FBC0-4D13-8AAC-843D54C19D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1196A3C-2BBC-438B-8E97-FBBDA937B1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10B03D-2076-4FB8-B036-7AEEF1B8E6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44513" y="838201"/>
            <a:ext cx="8048625" cy="1142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Peer Review</a:t>
            </a:r>
            <a:br>
              <a:rPr lang="en-US" dirty="0" smtClean="0"/>
            </a:br>
            <a:r>
              <a:rPr lang="en-US" dirty="0" smtClean="0"/>
              <a:t>Friend or Foe</a:t>
            </a:r>
            <a:endParaRPr lang="en-US" dirty="0"/>
          </a:p>
        </p:txBody>
      </p:sp>
      <p:pic>
        <p:nvPicPr>
          <p:cNvPr id="91138" name="Picture 2" descr="http://www.tallmania.com/wrhan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3200400"/>
            <a:ext cx="4286250" cy="3657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600" y="3505200"/>
            <a:ext cx="5562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</a:rPr>
              <a:t>Allowing students to be </a:t>
            </a:r>
          </a:p>
          <a:p>
            <a:r>
              <a:rPr lang="en-US" sz="2800" dirty="0" smtClean="0">
                <a:solidFill>
                  <a:schemeClr val="accent1"/>
                </a:solidFill>
              </a:rPr>
              <a:t>active and enthusiastic participants in each others’</a:t>
            </a:r>
          </a:p>
          <a:p>
            <a:r>
              <a:rPr lang="en-US" sz="2800" dirty="0" smtClean="0">
                <a:solidFill>
                  <a:schemeClr val="accent1"/>
                </a:solidFill>
              </a:rPr>
              <a:t>writing processes.</a:t>
            </a:r>
            <a:endParaRPr lang="en-US" sz="2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Paths to Success</a:t>
            </a:r>
            <a:endParaRPr lang="en-US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Consistency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Develop a reliable routine.  (2x per week)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Involve only one or two partners and keep those partners.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  <a:buNone/>
            </a:pPr>
            <a:r>
              <a:rPr lang="en-US" dirty="0" smtClean="0"/>
              <a:t>Assignment &amp; Assessment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Move towards ungraded peer review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Focused or guided questions to add to their peer review toolbox.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The ultimate goal will be for students to select the right questions to ask when involved in peer review.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PQP Method</a:t>
            </a:r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Praise – A CONSTRUCTIVE and SPECIFIC praise.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Question – Rather than point out a flaw, ask a partner why he or she made that choice?  Then point out issues or concerns.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Polish – Offer suggestions to polish the piece.  Suggestions do not equal doing your partner’s work.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What We Preach</a:t>
            </a:r>
            <a:endParaRPr lang="en-US" dirty="0"/>
          </a:p>
        </p:txBody>
      </p:sp>
      <p:pic>
        <p:nvPicPr>
          <p:cNvPr id="30722" name="Picture 2" descr="http://jnkcreative.com/blog/wp-content/uploads/2010/05/post-it-no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3999"/>
            <a:ext cx="6096000" cy="451598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21448537">
            <a:off x="2646071" y="2327993"/>
            <a:ext cx="3429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Pair up with a teacher who is not from your building.  Take a few minutes to use the PQP model and assess your partners note to students.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Sequencing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Identify – Ask students to first identify a certain focus area within the writing assignment.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Evaluate – Students then evaluate whether or not the area was successfully addressed.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Suggest – Finally have the student make suggestions for improvement.  (THERE IS ALWAYS ROOM FOR IMPROVEMENT.)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It!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Ways to model:</a:t>
            </a:r>
          </a:p>
          <a:p>
            <a:pPr lvl="1"/>
            <a:r>
              <a:rPr lang="en-US" dirty="0" smtClean="0"/>
              <a:t>Role-playing</a:t>
            </a:r>
          </a:p>
          <a:p>
            <a:pPr lvl="1"/>
            <a:r>
              <a:rPr lang="en-US" dirty="0" smtClean="0"/>
              <a:t>Creating glossaries as a class</a:t>
            </a:r>
          </a:p>
          <a:p>
            <a:pPr lvl="1"/>
            <a:r>
              <a:rPr lang="en-US" dirty="0" smtClean="0"/>
              <a:t>Working one-on-one with each student</a:t>
            </a:r>
          </a:p>
          <a:p>
            <a:pPr lvl="1"/>
            <a:r>
              <a:rPr lang="en-US" dirty="0" smtClean="0"/>
              <a:t>Inner Outer Circle</a:t>
            </a:r>
          </a:p>
          <a:p>
            <a:pPr lvl="1"/>
            <a:r>
              <a:rPr lang="en-US" dirty="0" smtClean="0"/>
              <a:t>Skits with Non-Examples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Telling is not enough.  We need to demonstrate to our students what a good peer review looks like!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avoid the pitfalls?</a:t>
            </a:r>
            <a:endParaRPr lang="en-US" dirty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We provide the tools and assess that they know them.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Teach students the proper for vocabulary to be ‘critical with kindness’.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					Provide students with a safety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					net.</a:t>
            </a:r>
            <a:endParaRPr lang="en-US" dirty="0"/>
          </a:p>
        </p:txBody>
      </p:sp>
      <p:pic>
        <p:nvPicPr>
          <p:cNvPr id="4098" name="Picture 2" descr="http://t0.gstatic.com/images?q=tbn:ANd9GcTzVMnn12WjEJDTeCsVSvx_AWNpxFYsd418MPjKwZhbViYEzgsF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267200"/>
            <a:ext cx="3693266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avoid the pitfalls?</a:t>
            </a:r>
            <a:endParaRPr lang="en-US" dirty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752" y="1981200"/>
            <a:ext cx="8503920" cy="411784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Monitor the process closely, at least in the beginning.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Provide consequences and alternatives for those unwilling to participate.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Ask students to provide realistic feedback and take it into account.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2209800"/>
            <a:ext cx="8503920" cy="388924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Work individually or with your grade to decide when and where peer review might work for you!</a:t>
            </a:r>
          </a:p>
        </p:txBody>
      </p:sp>
      <p:pic>
        <p:nvPicPr>
          <p:cNvPr id="32770" name="Picture 2" descr="http://bereabaptistonline.com/Portals/701/when%20and%20where%20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505200"/>
            <a:ext cx="3829050" cy="2876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3600" dirty="0" smtClean="0"/>
              <a:t>Brandeis University Writing Program</a:t>
            </a:r>
          </a:p>
          <a:p>
            <a:r>
              <a:rPr lang="en-US" sz="3600" dirty="0" smtClean="0"/>
              <a:t>Colorado State University Writing Program</a:t>
            </a:r>
            <a:endParaRPr lang="en-US" sz="3600" b="1" dirty="0" smtClean="0"/>
          </a:p>
          <a:p>
            <a:r>
              <a:rPr lang="en-US" sz="3600" dirty="0" err="1" smtClean="0"/>
              <a:t>Mowl</a:t>
            </a:r>
            <a:r>
              <a:rPr lang="en-US" sz="3600" dirty="0" smtClean="0"/>
              <a:t>, G., &amp; Pain, R. (1995). Using self and peer assessment to improve students’ essay writing - A case study from geography. </a:t>
            </a:r>
            <a:r>
              <a:rPr lang="en-US" sz="3600" i="1" dirty="0" smtClean="0"/>
              <a:t>Innovations in Education and Training International, 32 (4), 324–335.</a:t>
            </a:r>
            <a:endParaRPr lang="en-US" sz="3600" dirty="0" smtClean="0"/>
          </a:p>
          <a:p>
            <a:r>
              <a:rPr lang="en-US" sz="3600" dirty="0" smtClean="0"/>
              <a:t>Stefani, L. (1994). Peer, self and tutor assessment: Relative reliabilities. </a:t>
            </a:r>
            <a:r>
              <a:rPr lang="en-US" sz="3600" i="1" dirty="0" smtClean="0"/>
              <a:t>Studies in Higher Education, 19 (1), 69–75.</a:t>
            </a:r>
            <a:endParaRPr lang="en-US" sz="3600" dirty="0" smtClean="0"/>
          </a:p>
          <a:p>
            <a:r>
              <a:rPr lang="en-US" sz="3600" dirty="0" smtClean="0"/>
              <a:t>Sadler, P., &amp; Good, E. (2006). The impact of self- and peer-grading on student learning. </a:t>
            </a:r>
            <a:r>
              <a:rPr lang="en-US" sz="3600" i="1" dirty="0" smtClean="0"/>
              <a:t>Educational Assessment, 11 (1), 1-31.</a:t>
            </a:r>
            <a:endParaRPr lang="en-US" sz="3600" dirty="0" smtClean="0"/>
          </a:p>
          <a:p>
            <a:r>
              <a:rPr lang="en-US" sz="3600" dirty="0" smtClean="0"/>
              <a:t>Topping, K. (1998). Peer Assessment Between Students in Colleges and Universities. </a:t>
            </a:r>
            <a:r>
              <a:rPr lang="en-US" sz="3600" i="1" dirty="0" smtClean="0"/>
              <a:t>Review of Educational Research, 68 (3), </a:t>
            </a:r>
            <a:r>
              <a:rPr lang="en-US" sz="3600" dirty="0" smtClean="0"/>
              <a:t>249-276.</a:t>
            </a:r>
          </a:p>
          <a:p>
            <a:r>
              <a:rPr lang="en-US" sz="3600" dirty="0" smtClean="0"/>
              <a:t>Tseng, S., &amp; Tsai, C. (2007). On-line peer assessment and the role of the peer feedback: A study of high school computer course. </a:t>
            </a:r>
            <a:r>
              <a:rPr lang="en-US" sz="3600" i="1" dirty="0" smtClean="0"/>
              <a:t>Computers &amp; Education, 49 (4), 1161-1174.</a:t>
            </a:r>
            <a:endParaRPr lang="en-US" sz="3600" dirty="0"/>
          </a:p>
          <a:p>
            <a:r>
              <a:rPr lang="en-US" sz="3600" dirty="0" smtClean="0"/>
              <a:t>Washington State University Writing Program</a:t>
            </a:r>
            <a:endParaRPr lang="en-US" sz="3600" i="1" dirty="0"/>
          </a:p>
          <a:p>
            <a:pPr>
              <a:buFont typeface="Wingdings" pitchFamily="2" charset="2"/>
              <a:buNone/>
            </a:pPr>
            <a:endParaRPr lang="en-US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in a Vacuum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2438400"/>
            <a:ext cx="8503920" cy="3660648"/>
          </a:xfrm>
        </p:spPr>
        <p:txBody>
          <a:bodyPr/>
          <a:lstStyle/>
          <a:p>
            <a:r>
              <a:rPr lang="en-US" dirty="0" smtClean="0"/>
              <a:t>Take ten minutes to write a letter to your students explaining what your ideal peer review workshop will look </a:t>
            </a:r>
            <a:r>
              <a:rPr lang="en-US" dirty="0" smtClean="0"/>
              <a:t>like in the upcoming year.  </a:t>
            </a:r>
            <a:r>
              <a:rPr lang="en-US" dirty="0" smtClean="0"/>
              <a:t>Consider the audience to which you’re writing and the values and expectations you would like to express.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6425" cy="990600"/>
          </a:xfrm>
        </p:spPr>
        <p:txBody>
          <a:bodyPr/>
          <a:lstStyle/>
          <a:p>
            <a:r>
              <a:rPr lang="en-US" dirty="0"/>
              <a:t>Guiding Questions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sz="quarter" idx="1"/>
          </p:nvPr>
        </p:nvSpPr>
        <p:spPr>
          <a:xfrm>
            <a:off x="228600" y="1905000"/>
            <a:ext cx="8686800" cy="4724400"/>
          </a:xfrm>
        </p:spPr>
        <p:txBody>
          <a:bodyPr/>
          <a:lstStyle/>
          <a:p>
            <a:r>
              <a:rPr lang="en-US" sz="2800" b="1" dirty="0" smtClean="0"/>
              <a:t>What are the pros and cons of peer review?</a:t>
            </a:r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endParaRPr lang="en-US" sz="2800" b="1" dirty="0" smtClean="0"/>
          </a:p>
          <a:p>
            <a:r>
              <a:rPr lang="en-US" sz="2800" b="1" dirty="0" smtClean="0"/>
              <a:t>What does successful peer review look like?</a:t>
            </a:r>
          </a:p>
          <a:p>
            <a:endParaRPr lang="en-US" sz="2800" b="1" dirty="0" smtClean="0"/>
          </a:p>
          <a:p>
            <a:pPr>
              <a:buNone/>
            </a:pPr>
            <a:endParaRPr lang="en-US" sz="2800" b="1" dirty="0" smtClean="0"/>
          </a:p>
          <a:p>
            <a:r>
              <a:rPr lang="en-US" sz="2800" b="1" dirty="0" smtClean="0"/>
              <a:t>How do we avoid the pitfalls of peer review?</a:t>
            </a:r>
            <a:endParaRPr lang="en-US" sz="2800" b="1" dirty="0"/>
          </a:p>
          <a:p>
            <a:pPr>
              <a:buFont typeface="Wingdings" pitchFamily="2" charset="2"/>
              <a:buNone/>
            </a:pPr>
            <a:endParaRPr lang="en-US" sz="2800" b="1" dirty="0"/>
          </a:p>
          <a:p>
            <a:pPr>
              <a:buFont typeface="Wingdings" pitchFamily="2" charset="2"/>
              <a:buNone/>
            </a:pPr>
            <a:endParaRPr lang="en-US" sz="2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pros and cons of peer review?</a:t>
            </a:r>
            <a:endParaRPr lang="en-US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752" y="1981200"/>
            <a:ext cx="8503920" cy="411784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Take about five minutes to quickly chat with a neighbor.  Brainstorm as many positives and negatives as you can about using peer review in your classroom.  Try to cite as many personal successes or hiccups as you can.  </a:t>
            </a:r>
          </a:p>
        </p:txBody>
      </p:sp>
      <p:pic>
        <p:nvPicPr>
          <p:cNvPr id="88066" name="Picture 2" descr="http://3.bp.blogspot.com/_AIDFYNRErv0/SPzHeR8DFzI/AAAAAAAAAa0/tJTLj1yDAvY/s400/463px-Symbol_thumbs_up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29200"/>
            <a:ext cx="1412748" cy="1828800"/>
          </a:xfrm>
          <a:prstGeom prst="rect">
            <a:avLst/>
          </a:prstGeom>
          <a:noFill/>
        </p:spPr>
      </p:pic>
      <p:pic>
        <p:nvPicPr>
          <p:cNvPr id="5" name="Picture 2" descr="http://3.bp.blogspot.com/_AIDFYNRErv0/SPzHeR8DFzI/AAAAAAAAAa0/tJTLj1yDAvY/s400/463px-Symbol_thumbs_up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7731252" y="5029200"/>
            <a:ext cx="1412748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(for a SUCCESSFUL peer review)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5613" y="1600200"/>
            <a:ext cx="8226425" cy="4495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en-US" sz="2400" dirty="0" smtClean="0"/>
              <a:t>Students are actively reading and thinking.</a:t>
            </a:r>
          </a:p>
          <a:p>
            <a:pPr>
              <a:lnSpc>
                <a:spcPct val="90000"/>
              </a:lnSpc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None/>
            </a:pPr>
            <a:r>
              <a:rPr lang="en-US" sz="2400" dirty="0" smtClean="0"/>
              <a:t>Comments are being provided in student-speak.</a:t>
            </a:r>
          </a:p>
          <a:p>
            <a:pPr>
              <a:lnSpc>
                <a:spcPct val="90000"/>
              </a:lnSpc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None/>
            </a:pPr>
            <a:r>
              <a:rPr lang="en-US" sz="2400" dirty="0" smtClean="0"/>
              <a:t>Teachers can observe and circulate quickly.</a:t>
            </a:r>
          </a:p>
          <a:p>
            <a:pPr>
              <a:lnSpc>
                <a:spcPct val="90000"/>
              </a:lnSpc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None/>
            </a:pPr>
            <a:r>
              <a:rPr lang="en-US" sz="2400" dirty="0" smtClean="0"/>
              <a:t>Feedback is instant and immediate.</a:t>
            </a:r>
          </a:p>
          <a:p>
            <a:pPr>
              <a:lnSpc>
                <a:spcPct val="90000"/>
              </a:lnSpc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None/>
            </a:pPr>
            <a:r>
              <a:rPr lang="en-US" sz="2400" dirty="0" smtClean="0"/>
              <a:t>Motivation to bring quality work is inherent.</a:t>
            </a:r>
          </a:p>
          <a:p>
            <a:pPr>
              <a:lnSpc>
                <a:spcPct val="90000"/>
              </a:lnSpc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None/>
            </a:pPr>
            <a:r>
              <a:rPr lang="en-US" sz="2400" dirty="0" smtClean="0"/>
              <a:t>Students ultimately progress to self-editing.</a:t>
            </a:r>
          </a:p>
          <a:p>
            <a:pPr>
              <a:lnSpc>
                <a:spcPct val="90000"/>
              </a:lnSpc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None/>
            </a:pPr>
            <a:r>
              <a:rPr lang="en-US" sz="2400" dirty="0" smtClean="0"/>
              <a:t>Teachers do not need to read every draft written.</a:t>
            </a:r>
            <a:endParaRPr lang="en-US" sz="2400" dirty="0"/>
          </a:p>
        </p:txBody>
      </p:sp>
      <p:pic>
        <p:nvPicPr>
          <p:cNvPr id="14338" name="Picture 2" descr="http://t0.gstatic.com/images?q=tbn:ANd9GcSswRRNiJA6lYHi34QOq8r1zIn2m44MldU5Sfow-hTa5yiSb3eLaA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5105400"/>
            <a:ext cx="1457325" cy="1457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Cons</a:t>
            </a:r>
            <a:endParaRPr lang="en-US" sz="4000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Students may not have the tools to effectively peer review.</a:t>
            </a:r>
          </a:p>
          <a:p>
            <a:pPr>
              <a:lnSpc>
                <a:spcPct val="90000"/>
              </a:lnSpc>
              <a:buNone/>
            </a:pPr>
            <a:endParaRPr lang="en-US" sz="2800" dirty="0" smtClean="0"/>
          </a:p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Students may find it difficult to be critical.</a:t>
            </a:r>
          </a:p>
          <a:p>
            <a:pPr>
              <a:lnSpc>
                <a:spcPct val="90000"/>
              </a:lnSpc>
              <a:buNone/>
            </a:pPr>
            <a:endParaRPr lang="en-US" sz="2800" dirty="0" smtClean="0"/>
          </a:p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There is a chance for bullying.</a:t>
            </a:r>
          </a:p>
          <a:p>
            <a:pPr>
              <a:lnSpc>
                <a:spcPct val="90000"/>
              </a:lnSpc>
              <a:buNone/>
            </a:pPr>
            <a:endParaRPr lang="en-US" sz="2800" dirty="0" smtClean="0"/>
          </a:p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Students may refuse to participate.</a:t>
            </a:r>
          </a:p>
          <a:p>
            <a:pPr>
              <a:lnSpc>
                <a:spcPct val="90000"/>
              </a:lnSpc>
              <a:buNone/>
            </a:pPr>
            <a:endParaRPr lang="en-US" sz="2800" dirty="0" smtClean="0"/>
          </a:p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Students can have writing that is too personal to share.</a:t>
            </a:r>
          </a:p>
          <a:p>
            <a:pPr>
              <a:lnSpc>
                <a:spcPct val="90000"/>
              </a:lnSpc>
              <a:buNone/>
            </a:pPr>
            <a:endParaRPr lang="en-US" sz="2800" dirty="0" smtClean="0"/>
          </a:p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Students may miss the focus of the assignment.</a:t>
            </a:r>
          </a:p>
          <a:p>
            <a:pPr>
              <a:lnSpc>
                <a:spcPct val="90000"/>
              </a:lnSpc>
              <a:buNone/>
            </a:pPr>
            <a:endParaRPr lang="en-US" sz="2800" b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Facts About Peer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It takes time to establish a successful pairing.</a:t>
            </a:r>
          </a:p>
          <a:p>
            <a:r>
              <a:rPr lang="en-US" dirty="0" smtClean="0"/>
              <a:t>Students should practice this skill as much as any other.</a:t>
            </a:r>
          </a:p>
          <a:p>
            <a:r>
              <a:rPr lang="en-US" dirty="0" smtClean="0"/>
              <a:t>No assumptions can be made about pre-knowledge.</a:t>
            </a:r>
          </a:p>
          <a:p>
            <a:r>
              <a:rPr lang="en-US" dirty="0" smtClean="0"/>
              <a:t>Peer review is a privilege, never a punishment.</a:t>
            </a:r>
          </a:p>
          <a:p>
            <a:r>
              <a:rPr lang="en-US" dirty="0" smtClean="0"/>
              <a:t>Peer review should be initially approached with a very narrow scope.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TIK Factors</a:t>
            </a:r>
            <a:br>
              <a:rPr lang="en-US" sz="4000" dirty="0" smtClean="0"/>
            </a:br>
            <a:r>
              <a:rPr lang="en-US" sz="2000" dirty="0" smtClean="0"/>
              <a:t>Individual Decisions to Make in Your Classroom </a:t>
            </a:r>
            <a:endParaRPr lang="en-US" sz="2000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5613" y="1598613"/>
            <a:ext cx="8226425" cy="4954587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Trust – How can you build trust between partners?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Investment – How can you make the students value the feedback without a grade?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Knowledge – How can you ensure students have the knowledge to effectively peer review?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Paths to Success</a:t>
            </a:r>
            <a:endParaRPr lang="en-US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It’s all about perspective.</a:t>
            </a:r>
          </a:p>
          <a:p>
            <a:pPr>
              <a:buNone/>
            </a:pPr>
            <a:endParaRPr lang="en-US" b="1" dirty="0" smtClean="0"/>
          </a:p>
          <a:p>
            <a:pPr lvl="1"/>
            <a:r>
              <a:rPr lang="en-US" b="1" dirty="0" smtClean="0"/>
              <a:t>Do not pair like students together.</a:t>
            </a:r>
          </a:p>
          <a:p>
            <a:pPr lvl="1"/>
            <a:r>
              <a:rPr lang="en-US" b="1" dirty="0" smtClean="0"/>
              <a:t>Do not allow students to pick their own partners.</a:t>
            </a:r>
          </a:p>
          <a:p>
            <a:pPr lvl="1"/>
            <a:r>
              <a:rPr lang="en-US" b="1" dirty="0" smtClean="0"/>
              <a:t>Know your students well before pairing them.</a:t>
            </a:r>
            <a:endParaRPr lang="en-US" b="1" dirty="0"/>
          </a:p>
          <a:p>
            <a:pPr>
              <a:buFont typeface="Wingdings" pitchFamily="2" charset="2"/>
              <a:buNone/>
            </a:pPr>
            <a:endParaRPr lang="en-US" b="1" dirty="0"/>
          </a:p>
          <a:p>
            <a:endParaRPr lang="en-US" dirty="0"/>
          </a:p>
        </p:txBody>
      </p:sp>
      <p:pic>
        <p:nvPicPr>
          <p:cNvPr id="5" name="Picture 2" descr="http://kingfishers.ednet.ns.ca/art/grade10/images/perspective-street_corn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24400"/>
            <a:ext cx="9144000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236</TotalTime>
  <Words>918</Words>
  <Application>Microsoft Office PowerPoint</Application>
  <PresentationFormat>On-screen Show (4:3)</PresentationFormat>
  <Paragraphs>121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Civic</vt:lpstr>
      <vt:lpstr>Peer Review Friend or Foe</vt:lpstr>
      <vt:lpstr>Writing in a Vacuum</vt:lpstr>
      <vt:lpstr>Guiding Questions</vt:lpstr>
      <vt:lpstr>What are the pros and cons of peer review?</vt:lpstr>
      <vt:lpstr>Pros (for a SUCCESSFUL peer review)</vt:lpstr>
      <vt:lpstr>Cons</vt:lpstr>
      <vt:lpstr>The Facts About Peer Review</vt:lpstr>
      <vt:lpstr>TIK Factors Individual Decisions to Make in Your Classroom </vt:lpstr>
      <vt:lpstr>Paths to Success</vt:lpstr>
      <vt:lpstr>Paths to Success</vt:lpstr>
      <vt:lpstr>PQP Method</vt:lpstr>
      <vt:lpstr>Practice What We Preach</vt:lpstr>
      <vt:lpstr>Sequencing Method</vt:lpstr>
      <vt:lpstr>Model It!</vt:lpstr>
      <vt:lpstr>How do we avoid the pitfalls?</vt:lpstr>
      <vt:lpstr>How do we avoid the pitfalls?</vt:lpstr>
      <vt:lpstr>Time to Consider</vt:lpstr>
      <vt:lpstr>References</vt:lpstr>
    </vt:vector>
  </TitlesOfParts>
  <Company>KDE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KDE Writing Update 2007</dc:title>
  <dc:creator>Lee Ann Hager</dc:creator>
  <cp:lastModifiedBy>Administrator</cp:lastModifiedBy>
  <cp:revision>97</cp:revision>
  <dcterms:created xsi:type="dcterms:W3CDTF">2007-02-01T18:31:50Z</dcterms:created>
  <dcterms:modified xsi:type="dcterms:W3CDTF">2011-05-19T14:45:48Z</dcterms:modified>
</cp:coreProperties>
</file>